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Nunito Semi Bold"/>
      <p:regular r:id="rId17"/>
    </p:embeddedFont>
    <p:embeddedFont>
      <p:font typeface="Nunito Semi Bold"/>
      <p:regular r:id="rId18"/>
    </p:embeddedFont>
    <p:embeddedFont>
      <p:font typeface="Nunito Semi Bold"/>
      <p:regular r:id="rId19"/>
    </p:embeddedFont>
    <p:embeddedFont>
      <p:font typeface="Nunito Semi Bold"/>
      <p:regular r:id="rId20"/>
    </p:embeddedFont>
    <p:embeddedFont>
      <p:font typeface="PT Sans"/>
      <p:regular r:id="rId21"/>
    </p:embeddedFont>
    <p:embeddedFont>
      <p:font typeface="PT Sans"/>
      <p:regular r:id="rId22"/>
    </p:embeddedFont>
    <p:embeddedFont>
      <p:font typeface="PT Sans"/>
      <p:regular r:id="rId23"/>
    </p:embeddedFont>
    <p:embeddedFont>
      <p:font typeface="PT Sans"/>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2.png>
</file>

<file path=ppt/media/image-10-3.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3-1.png>
</file>

<file path=ppt/media/image-6-1.png>
</file>

<file path=ppt/media/image-6-2.png>
</file>

<file path=ppt/media/image-6-3.png>
</file>

<file path=ppt/media/image-8-1.png>
</file>

<file path=ppt/media/image-8-2.png>
</file>

<file path=ppt/media/image-8-3.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slideLayout" Target="../slideLayouts/slideLayout11.xml"/><Relationship Id="rId5"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slideLayout" Target="../slideLayouts/slideLayout7.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9.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035493"/>
            <a:ext cx="7468553" cy="2112050"/>
          </a:xfrm>
          <a:prstGeom prst="rect">
            <a:avLst/>
          </a:prstGeom>
          <a:noFill/>
          <a:ln/>
        </p:spPr>
        <p:txBody>
          <a:bodyPr wrap="square" lIns="0" tIns="0" rIns="0" bIns="0" rtlCol="0" anchor="t"/>
          <a:lstStyle/>
          <a:p>
            <a:pPr indent="0" marL="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File Encryption and Decryption Project in Assembly Language</a:t>
            </a:r>
            <a:endParaRPr lang="en-US" sz="4400" dirty="0"/>
          </a:p>
        </p:txBody>
      </p:sp>
      <p:sp>
        <p:nvSpPr>
          <p:cNvPr id="4" name="Text 1"/>
          <p:cNvSpPr/>
          <p:nvPr/>
        </p:nvSpPr>
        <p:spPr>
          <a:xfrm>
            <a:off x="6324124" y="4506516"/>
            <a:ext cx="7468553" cy="383024"/>
          </a:xfrm>
          <a:prstGeom prst="rect">
            <a:avLst/>
          </a:prstGeom>
          <a:noFill/>
          <a:ln/>
        </p:spPr>
        <p:txBody>
          <a:bodyPr wrap="non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Presented by: </a:t>
            </a:r>
            <a:endParaRPr lang="en-US" sz="1850" dirty="0"/>
          </a:p>
        </p:txBody>
      </p:sp>
      <p:sp>
        <p:nvSpPr>
          <p:cNvPr id="5" name="Text 2"/>
          <p:cNvSpPr/>
          <p:nvPr/>
        </p:nvSpPr>
        <p:spPr>
          <a:xfrm>
            <a:off x="6324124" y="5158740"/>
            <a:ext cx="7468553" cy="383024"/>
          </a:xfrm>
          <a:prstGeom prst="rect">
            <a:avLst/>
          </a:prstGeom>
          <a:noFill/>
          <a:ln/>
        </p:spPr>
        <p:txBody>
          <a:bodyPr wrap="non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Humaila Farooq</a:t>
            </a:r>
            <a:endParaRPr lang="en-US" sz="1850" dirty="0"/>
          </a:p>
        </p:txBody>
      </p:sp>
      <p:sp>
        <p:nvSpPr>
          <p:cNvPr id="6" name="Text 3"/>
          <p:cNvSpPr/>
          <p:nvPr/>
        </p:nvSpPr>
        <p:spPr>
          <a:xfrm>
            <a:off x="6324124" y="5810964"/>
            <a:ext cx="7468553" cy="383024"/>
          </a:xfrm>
          <a:prstGeom prst="rect">
            <a:avLst/>
          </a:prstGeom>
          <a:noFill/>
          <a:ln/>
        </p:spPr>
        <p:txBody>
          <a:bodyPr wrap="non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Ayesha Rauf</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37724" y="2145387"/>
            <a:ext cx="7983498" cy="704017"/>
          </a:xfrm>
          <a:prstGeom prst="rect">
            <a:avLst/>
          </a:prstGeom>
          <a:noFill/>
          <a:ln/>
        </p:spPr>
        <p:txBody>
          <a:bodyPr wrap="none" lIns="0" tIns="0" rIns="0" bIns="0" rtlCol="0" anchor="t"/>
          <a:lstStyle/>
          <a:p>
            <a:pPr indent="0" marL="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Conclusion and Key Takeaways</a:t>
            </a:r>
            <a:endParaRPr lang="en-US" sz="4400" dirty="0"/>
          </a:p>
        </p:txBody>
      </p:sp>
      <p:sp>
        <p:nvSpPr>
          <p:cNvPr id="3" name="Text 1"/>
          <p:cNvSpPr/>
          <p:nvPr/>
        </p:nvSpPr>
        <p:spPr>
          <a:xfrm>
            <a:off x="837724" y="3328154"/>
            <a:ext cx="12954952" cy="1149072"/>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In short, our project demonstrated the implementation of file encryption and decryption using XOR operation in assembly language. This simple yet effective method highlights the importance of data security and protecting sensitive information. We successfully encrypted and decrypted text files, gaining a deeper understanding of low-level programming and file handling.</a:t>
            </a:r>
            <a:endParaRPr lang="en-US" sz="1850" dirty="0"/>
          </a:p>
        </p:txBody>
      </p:sp>
      <p:pic>
        <p:nvPicPr>
          <p:cNvPr id="4" name="Image 0" descr="preencoded.png">    </p:cNvPr>
          <p:cNvPicPr>
            <a:picLocks noChangeAspect="1"/>
          </p:cNvPicPr>
          <p:nvPr/>
        </p:nvPicPr>
        <p:blipFill>
          <a:blip r:embed="rId1"/>
          <a:stretch>
            <a:fillRect/>
          </a:stretch>
        </p:blipFill>
        <p:spPr>
          <a:xfrm>
            <a:off x="4830366" y="4900017"/>
            <a:ext cx="1528882" cy="957501"/>
          </a:xfrm>
          <a:prstGeom prst="rect">
            <a:avLst/>
          </a:prstGeom>
        </p:spPr>
      </p:pic>
      <p:pic>
        <p:nvPicPr>
          <p:cNvPr id="5" name="Image 1" descr="preencoded.png">    </p:cNvPr>
          <p:cNvPicPr>
            <a:picLocks noChangeAspect="1"/>
          </p:cNvPicPr>
          <p:nvPr/>
        </p:nvPicPr>
        <p:blipFill>
          <a:blip r:embed="rId2"/>
          <a:stretch>
            <a:fillRect/>
          </a:stretch>
        </p:blipFill>
        <p:spPr>
          <a:xfrm>
            <a:off x="6550700" y="4900017"/>
            <a:ext cx="1528882" cy="957501"/>
          </a:xfrm>
          <a:prstGeom prst="rect">
            <a:avLst/>
          </a:prstGeom>
        </p:spPr>
      </p:pic>
      <p:pic>
        <p:nvPicPr>
          <p:cNvPr id="6" name="Image 2" descr="preencoded.png">    </p:cNvPr>
          <p:cNvPicPr>
            <a:picLocks noChangeAspect="1"/>
          </p:cNvPicPr>
          <p:nvPr/>
        </p:nvPicPr>
        <p:blipFill>
          <a:blip r:embed="rId3"/>
          <a:stretch>
            <a:fillRect/>
          </a:stretch>
        </p:blipFill>
        <p:spPr>
          <a:xfrm>
            <a:off x="8271034" y="4900017"/>
            <a:ext cx="1528882" cy="95750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2793325"/>
            <a:ext cx="6042779" cy="704017"/>
          </a:xfrm>
          <a:prstGeom prst="rect">
            <a:avLst/>
          </a:prstGeom>
          <a:noFill/>
          <a:ln/>
        </p:spPr>
        <p:txBody>
          <a:bodyPr wrap="none" lIns="0" tIns="0" rIns="0" bIns="0" rtlCol="0" anchor="t"/>
          <a:lstStyle/>
          <a:p>
            <a:pPr indent="0" marL="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Overview of the Project</a:t>
            </a:r>
            <a:endParaRPr lang="en-US" sz="4400" dirty="0"/>
          </a:p>
        </p:txBody>
      </p:sp>
      <p:sp>
        <p:nvSpPr>
          <p:cNvPr id="3" name="Text 1"/>
          <p:cNvSpPr/>
          <p:nvPr/>
        </p:nvSpPr>
        <p:spPr>
          <a:xfrm>
            <a:off x="837724" y="4071699"/>
            <a:ext cx="6185535" cy="1149072"/>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This project demonstrates how to encrypt and decrypt files using assembly language. It utilizes the XOR cipher algorithm to manipulate data.</a:t>
            </a:r>
            <a:endParaRPr lang="en-US" sz="1850" dirty="0"/>
          </a:p>
        </p:txBody>
      </p:sp>
      <p:sp>
        <p:nvSpPr>
          <p:cNvPr id="4" name="Text 2"/>
          <p:cNvSpPr/>
          <p:nvPr/>
        </p:nvSpPr>
        <p:spPr>
          <a:xfrm>
            <a:off x="7614761" y="4071699"/>
            <a:ext cx="6185535" cy="1149072"/>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The program reads data from an input file, encrypts it with a user-defined key, and writes the encrypted data to an output file. The same process is reversed for decryption.</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814745"/>
            <a:ext cx="7468553" cy="1408033"/>
          </a:xfrm>
          <a:prstGeom prst="rect">
            <a:avLst/>
          </a:prstGeom>
          <a:noFill/>
          <a:ln/>
        </p:spPr>
        <p:txBody>
          <a:bodyPr wrap="square" lIns="0" tIns="0" rIns="0" bIns="0" rtlCol="0" anchor="t"/>
          <a:lstStyle/>
          <a:p>
            <a:pPr indent="0" marL="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Understanding the Code Structure</a:t>
            </a:r>
            <a:endParaRPr lang="en-US" sz="4400" dirty="0"/>
          </a:p>
        </p:txBody>
      </p:sp>
      <p:sp>
        <p:nvSpPr>
          <p:cNvPr id="4" name="Shape 1"/>
          <p:cNvSpPr/>
          <p:nvPr/>
        </p:nvSpPr>
        <p:spPr>
          <a:xfrm>
            <a:off x="837724" y="2850952"/>
            <a:ext cx="538520" cy="538520"/>
          </a:xfrm>
          <a:prstGeom prst="roundRect">
            <a:avLst>
              <a:gd name="adj" fmla="val 66677"/>
            </a:avLst>
          </a:prstGeom>
          <a:solidFill>
            <a:srgbClr val="00002E"/>
          </a:solidFill>
          <a:ln w="22860">
            <a:solidFill>
              <a:srgbClr val="F2B42D"/>
            </a:solidFill>
            <a:prstDash val="solid"/>
          </a:ln>
        </p:spPr>
      </p:sp>
      <p:sp>
        <p:nvSpPr>
          <p:cNvPr id="5" name="Text 2"/>
          <p:cNvSpPr/>
          <p:nvPr/>
        </p:nvSpPr>
        <p:spPr>
          <a:xfrm>
            <a:off x="1005602" y="2951202"/>
            <a:ext cx="202763" cy="337899"/>
          </a:xfrm>
          <a:prstGeom prst="rect">
            <a:avLst/>
          </a:prstGeom>
          <a:noFill/>
          <a:ln/>
        </p:spPr>
        <p:txBody>
          <a:bodyPr wrap="none" lIns="0" tIns="0" rIns="0" bIns="0" rtlCol="0" anchor="t"/>
          <a:lstStyle/>
          <a:p>
            <a:pPr algn="ctr" indent="0" marL="0">
              <a:lnSpc>
                <a:spcPts val="2650"/>
              </a:lnSpc>
              <a:buNone/>
            </a:pPr>
            <a:r>
              <a:rPr lang="en-US" sz="2650" dirty="0">
                <a:solidFill>
                  <a:srgbClr val="FFFFFF"/>
                </a:solidFill>
                <a:latin typeface="Nunito Semi Bold" pitchFamily="34" charset="0"/>
                <a:ea typeface="Nunito Semi Bold" pitchFamily="34" charset="-122"/>
                <a:cs typeface="Nunito Semi Bold" pitchFamily="34" charset="-120"/>
              </a:rPr>
              <a:t>1</a:t>
            </a:r>
            <a:endParaRPr lang="en-US" sz="2650" dirty="0"/>
          </a:p>
        </p:txBody>
      </p:sp>
      <p:sp>
        <p:nvSpPr>
          <p:cNvPr id="6" name="Text 3"/>
          <p:cNvSpPr/>
          <p:nvPr/>
        </p:nvSpPr>
        <p:spPr>
          <a:xfrm>
            <a:off x="1615559" y="2850952"/>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1. Initialization</a:t>
            </a:r>
            <a:endParaRPr lang="en-US" sz="2200" dirty="0"/>
          </a:p>
        </p:txBody>
      </p:sp>
      <p:sp>
        <p:nvSpPr>
          <p:cNvPr id="7" name="Text 4"/>
          <p:cNvSpPr/>
          <p:nvPr/>
        </p:nvSpPr>
        <p:spPr>
          <a:xfrm>
            <a:off x="1615559" y="3346490"/>
            <a:ext cx="2836783" cy="1149072"/>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The code initializes variables, sets up the stack, and defines the filenames.</a:t>
            </a:r>
            <a:endParaRPr lang="en-US" sz="1850" dirty="0"/>
          </a:p>
        </p:txBody>
      </p:sp>
      <p:sp>
        <p:nvSpPr>
          <p:cNvPr id="8" name="Shape 5"/>
          <p:cNvSpPr/>
          <p:nvPr/>
        </p:nvSpPr>
        <p:spPr>
          <a:xfrm>
            <a:off x="4691658" y="2850952"/>
            <a:ext cx="538520" cy="538520"/>
          </a:xfrm>
          <a:prstGeom prst="roundRect">
            <a:avLst>
              <a:gd name="adj" fmla="val 66677"/>
            </a:avLst>
          </a:prstGeom>
          <a:solidFill>
            <a:srgbClr val="00002E"/>
          </a:solidFill>
          <a:ln w="22860">
            <a:solidFill>
              <a:srgbClr val="D7425E"/>
            </a:solidFill>
            <a:prstDash val="solid"/>
          </a:ln>
        </p:spPr>
      </p:sp>
      <p:sp>
        <p:nvSpPr>
          <p:cNvPr id="9" name="Text 6"/>
          <p:cNvSpPr/>
          <p:nvPr/>
        </p:nvSpPr>
        <p:spPr>
          <a:xfrm>
            <a:off x="4859536" y="2951202"/>
            <a:ext cx="202763" cy="337899"/>
          </a:xfrm>
          <a:prstGeom prst="rect">
            <a:avLst/>
          </a:prstGeom>
          <a:noFill/>
          <a:ln/>
        </p:spPr>
        <p:txBody>
          <a:bodyPr wrap="none" lIns="0" tIns="0" rIns="0" bIns="0" rtlCol="0" anchor="t"/>
          <a:lstStyle/>
          <a:p>
            <a:pPr algn="ctr" indent="0" marL="0">
              <a:lnSpc>
                <a:spcPts val="2650"/>
              </a:lnSpc>
              <a:buNone/>
            </a:pPr>
            <a:r>
              <a:rPr lang="en-US" sz="2650" dirty="0">
                <a:solidFill>
                  <a:srgbClr val="FFFFFF"/>
                </a:solidFill>
                <a:latin typeface="Nunito Semi Bold" pitchFamily="34" charset="0"/>
                <a:ea typeface="Nunito Semi Bold" pitchFamily="34" charset="-122"/>
                <a:cs typeface="Nunito Semi Bold" pitchFamily="34" charset="-120"/>
              </a:rPr>
              <a:t>2</a:t>
            </a:r>
            <a:endParaRPr lang="en-US" sz="2650" dirty="0"/>
          </a:p>
        </p:txBody>
      </p:sp>
      <p:sp>
        <p:nvSpPr>
          <p:cNvPr id="10" name="Text 7"/>
          <p:cNvSpPr/>
          <p:nvPr/>
        </p:nvSpPr>
        <p:spPr>
          <a:xfrm>
            <a:off x="5469493" y="2850952"/>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2. File Handling</a:t>
            </a:r>
            <a:endParaRPr lang="en-US" sz="2200" dirty="0"/>
          </a:p>
        </p:txBody>
      </p:sp>
      <p:sp>
        <p:nvSpPr>
          <p:cNvPr id="11" name="Text 8"/>
          <p:cNvSpPr/>
          <p:nvPr/>
        </p:nvSpPr>
        <p:spPr>
          <a:xfrm>
            <a:off x="5469493" y="3346490"/>
            <a:ext cx="2836783" cy="2298144"/>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It opens the input and output files, reads data from the input file, and writes the encrypted/decrypted data to the output file.</a:t>
            </a:r>
            <a:endParaRPr lang="en-US" sz="1850" dirty="0"/>
          </a:p>
        </p:txBody>
      </p:sp>
      <p:sp>
        <p:nvSpPr>
          <p:cNvPr id="12" name="Shape 9"/>
          <p:cNvSpPr/>
          <p:nvPr/>
        </p:nvSpPr>
        <p:spPr>
          <a:xfrm>
            <a:off x="837724" y="6153150"/>
            <a:ext cx="538520" cy="538520"/>
          </a:xfrm>
          <a:prstGeom prst="roundRect">
            <a:avLst>
              <a:gd name="adj" fmla="val 66677"/>
            </a:avLst>
          </a:prstGeom>
          <a:solidFill>
            <a:srgbClr val="00002E"/>
          </a:solidFill>
          <a:ln w="22860">
            <a:solidFill>
              <a:srgbClr val="DD785E"/>
            </a:solidFill>
            <a:prstDash val="solid"/>
          </a:ln>
        </p:spPr>
      </p:sp>
      <p:sp>
        <p:nvSpPr>
          <p:cNvPr id="13" name="Text 10"/>
          <p:cNvSpPr/>
          <p:nvPr/>
        </p:nvSpPr>
        <p:spPr>
          <a:xfrm>
            <a:off x="1005602" y="6253401"/>
            <a:ext cx="202763" cy="337899"/>
          </a:xfrm>
          <a:prstGeom prst="rect">
            <a:avLst/>
          </a:prstGeom>
          <a:noFill/>
          <a:ln/>
        </p:spPr>
        <p:txBody>
          <a:bodyPr wrap="none" lIns="0" tIns="0" rIns="0" bIns="0" rtlCol="0" anchor="t"/>
          <a:lstStyle/>
          <a:p>
            <a:pPr algn="ctr" indent="0" marL="0">
              <a:lnSpc>
                <a:spcPts val="2650"/>
              </a:lnSpc>
              <a:buNone/>
            </a:pPr>
            <a:r>
              <a:rPr lang="en-US" sz="2650" dirty="0">
                <a:solidFill>
                  <a:srgbClr val="FFFFFF"/>
                </a:solidFill>
                <a:latin typeface="Nunito Semi Bold" pitchFamily="34" charset="0"/>
                <a:ea typeface="Nunito Semi Bold" pitchFamily="34" charset="-122"/>
                <a:cs typeface="Nunito Semi Bold" pitchFamily="34" charset="-120"/>
              </a:rPr>
              <a:t>3</a:t>
            </a:r>
            <a:endParaRPr lang="en-US" sz="2650" dirty="0"/>
          </a:p>
        </p:txBody>
      </p:sp>
      <p:sp>
        <p:nvSpPr>
          <p:cNvPr id="14" name="Text 11"/>
          <p:cNvSpPr/>
          <p:nvPr/>
        </p:nvSpPr>
        <p:spPr>
          <a:xfrm>
            <a:off x="1615559" y="6153150"/>
            <a:ext cx="3847148"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3. XOR Encryption/Decryption</a:t>
            </a:r>
            <a:endParaRPr lang="en-US" sz="2200" dirty="0"/>
          </a:p>
        </p:txBody>
      </p:sp>
      <p:sp>
        <p:nvSpPr>
          <p:cNvPr id="15" name="Text 12"/>
          <p:cNvSpPr/>
          <p:nvPr/>
        </p:nvSpPr>
        <p:spPr>
          <a:xfrm>
            <a:off x="1615559" y="6648688"/>
            <a:ext cx="6690717" cy="766048"/>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The program performs XOR operations on each byte of data, using the user-provided key.</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2294215"/>
            <a:ext cx="8278535" cy="704017"/>
          </a:xfrm>
          <a:prstGeom prst="rect">
            <a:avLst/>
          </a:prstGeom>
          <a:noFill/>
          <a:ln/>
        </p:spPr>
        <p:txBody>
          <a:bodyPr wrap="none" lIns="0" tIns="0" rIns="0" bIns="0" rtlCol="0" anchor="t"/>
          <a:lstStyle/>
          <a:p>
            <a:pPr indent="0" marL="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Handling Input and Output Files</a:t>
            </a:r>
            <a:endParaRPr lang="en-US" sz="4400" dirty="0"/>
          </a:p>
        </p:txBody>
      </p:sp>
      <p:sp>
        <p:nvSpPr>
          <p:cNvPr id="3" name="Text 1"/>
          <p:cNvSpPr/>
          <p:nvPr/>
        </p:nvSpPr>
        <p:spPr>
          <a:xfrm>
            <a:off x="837724" y="3596521"/>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Input File</a:t>
            </a:r>
            <a:endParaRPr lang="en-US" sz="2200" dirty="0"/>
          </a:p>
        </p:txBody>
      </p:sp>
      <p:sp>
        <p:nvSpPr>
          <p:cNvPr id="4" name="Text 2"/>
          <p:cNvSpPr/>
          <p:nvPr/>
        </p:nvSpPr>
        <p:spPr>
          <a:xfrm>
            <a:off x="837724" y="4187785"/>
            <a:ext cx="6185535" cy="1149072"/>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The program opens the input file using the </a:t>
            </a:r>
            <a:pPr indent="0" marL="0">
              <a:lnSpc>
                <a:spcPts val="3000"/>
              </a:lnSpc>
              <a:buNone/>
            </a:pPr>
            <a:r>
              <a:rPr lang="en-US" sz="1850" b="1" dirty="0">
                <a:solidFill>
                  <a:srgbClr val="FFFFFF"/>
                </a:solidFill>
                <a:latin typeface="PT Sans" pitchFamily="34" charset="0"/>
                <a:ea typeface="PT Sans" pitchFamily="34" charset="-122"/>
                <a:cs typeface="PT Sans" pitchFamily="34" charset="-120"/>
              </a:rPr>
              <a:t>INT 21h</a:t>
            </a:r>
            <a:pPr indent="0" marL="0">
              <a:lnSpc>
                <a:spcPts val="3000"/>
              </a:lnSpc>
              <a:buNone/>
            </a:pPr>
            <a:r>
              <a:rPr lang="en-US" sz="1850" dirty="0">
                <a:solidFill>
                  <a:srgbClr val="FFFFFF"/>
                </a:solidFill>
                <a:latin typeface="PT Sans" pitchFamily="34" charset="0"/>
                <a:ea typeface="PT Sans" pitchFamily="34" charset="-122"/>
                <a:cs typeface="PT Sans" pitchFamily="34" charset="-120"/>
              </a:rPr>
              <a:t> function with the </a:t>
            </a:r>
            <a:pPr indent="0" marL="0">
              <a:lnSpc>
                <a:spcPts val="3000"/>
              </a:lnSpc>
              <a:buNone/>
            </a:pPr>
            <a:r>
              <a:rPr lang="en-US" sz="1850" b="1" dirty="0">
                <a:solidFill>
                  <a:srgbClr val="FFFFFF"/>
                </a:solidFill>
                <a:latin typeface="PT Sans" pitchFamily="34" charset="0"/>
                <a:ea typeface="PT Sans" pitchFamily="34" charset="-122"/>
                <a:cs typeface="PT Sans" pitchFamily="34" charset="-120"/>
              </a:rPr>
              <a:t>AH = 3Dh</a:t>
            </a:r>
            <a:pPr indent="0" marL="0">
              <a:lnSpc>
                <a:spcPts val="3000"/>
              </a:lnSpc>
              <a:buNone/>
            </a:pPr>
            <a:r>
              <a:rPr lang="en-US" sz="1850" dirty="0">
                <a:solidFill>
                  <a:srgbClr val="FFFFFF"/>
                </a:solidFill>
                <a:latin typeface="PT Sans" pitchFamily="34" charset="0"/>
                <a:ea typeface="PT Sans" pitchFamily="34" charset="-122"/>
                <a:cs typeface="PT Sans" pitchFamily="34" charset="-120"/>
              </a:rPr>
              <a:t> subfunction. It then reads data from the file using the </a:t>
            </a:r>
            <a:pPr indent="0" marL="0">
              <a:lnSpc>
                <a:spcPts val="3000"/>
              </a:lnSpc>
              <a:buNone/>
            </a:pPr>
            <a:r>
              <a:rPr lang="en-US" sz="1850" b="1" dirty="0">
                <a:solidFill>
                  <a:srgbClr val="FFFFFF"/>
                </a:solidFill>
                <a:latin typeface="PT Sans" pitchFamily="34" charset="0"/>
                <a:ea typeface="PT Sans" pitchFamily="34" charset="-122"/>
                <a:cs typeface="PT Sans" pitchFamily="34" charset="-120"/>
              </a:rPr>
              <a:t>AH = 3Fh</a:t>
            </a:r>
            <a:pPr indent="0" marL="0">
              <a:lnSpc>
                <a:spcPts val="3000"/>
              </a:lnSpc>
              <a:buNone/>
            </a:pPr>
            <a:r>
              <a:rPr lang="en-US" sz="1850" dirty="0">
                <a:solidFill>
                  <a:srgbClr val="FFFFFF"/>
                </a:solidFill>
                <a:latin typeface="PT Sans" pitchFamily="34" charset="0"/>
                <a:ea typeface="PT Sans" pitchFamily="34" charset="-122"/>
                <a:cs typeface="PT Sans" pitchFamily="34" charset="-120"/>
              </a:rPr>
              <a:t> subfunction.</a:t>
            </a:r>
            <a:endParaRPr lang="en-US" sz="1850" dirty="0"/>
          </a:p>
        </p:txBody>
      </p:sp>
      <p:sp>
        <p:nvSpPr>
          <p:cNvPr id="5" name="Text 3"/>
          <p:cNvSpPr/>
          <p:nvPr/>
        </p:nvSpPr>
        <p:spPr>
          <a:xfrm>
            <a:off x="7614761" y="3596521"/>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Output File</a:t>
            </a:r>
            <a:endParaRPr lang="en-US" sz="2200" dirty="0"/>
          </a:p>
        </p:txBody>
      </p:sp>
      <p:sp>
        <p:nvSpPr>
          <p:cNvPr id="6" name="Text 4"/>
          <p:cNvSpPr/>
          <p:nvPr/>
        </p:nvSpPr>
        <p:spPr>
          <a:xfrm>
            <a:off x="7614761" y="4187785"/>
            <a:ext cx="6185535" cy="1532096"/>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The program opens the output file using the </a:t>
            </a:r>
            <a:pPr indent="0" marL="0">
              <a:lnSpc>
                <a:spcPts val="3000"/>
              </a:lnSpc>
              <a:buNone/>
            </a:pPr>
            <a:r>
              <a:rPr lang="en-US" sz="1850" b="1" dirty="0">
                <a:solidFill>
                  <a:srgbClr val="FFFFFF"/>
                </a:solidFill>
                <a:latin typeface="PT Sans" pitchFamily="34" charset="0"/>
                <a:ea typeface="PT Sans" pitchFamily="34" charset="-122"/>
                <a:cs typeface="PT Sans" pitchFamily="34" charset="-120"/>
              </a:rPr>
              <a:t>INT 21h</a:t>
            </a:r>
            <a:pPr indent="0" marL="0">
              <a:lnSpc>
                <a:spcPts val="3000"/>
              </a:lnSpc>
              <a:buNone/>
            </a:pPr>
            <a:r>
              <a:rPr lang="en-US" sz="1850" dirty="0">
                <a:solidFill>
                  <a:srgbClr val="FFFFFF"/>
                </a:solidFill>
                <a:latin typeface="PT Sans" pitchFamily="34" charset="0"/>
                <a:ea typeface="PT Sans" pitchFamily="34" charset="-122"/>
                <a:cs typeface="PT Sans" pitchFamily="34" charset="-120"/>
              </a:rPr>
              <a:t> function with the </a:t>
            </a:r>
            <a:pPr indent="0" marL="0">
              <a:lnSpc>
                <a:spcPts val="3000"/>
              </a:lnSpc>
              <a:buNone/>
            </a:pPr>
            <a:r>
              <a:rPr lang="en-US" sz="1850" b="1" dirty="0">
                <a:solidFill>
                  <a:srgbClr val="FFFFFF"/>
                </a:solidFill>
                <a:latin typeface="PT Sans" pitchFamily="34" charset="0"/>
                <a:ea typeface="PT Sans" pitchFamily="34" charset="-122"/>
                <a:cs typeface="PT Sans" pitchFamily="34" charset="-120"/>
              </a:rPr>
              <a:t>AH = 3Ch</a:t>
            </a:r>
            <a:pPr indent="0" marL="0">
              <a:lnSpc>
                <a:spcPts val="3000"/>
              </a:lnSpc>
              <a:buNone/>
            </a:pPr>
            <a:r>
              <a:rPr lang="en-US" sz="1850" dirty="0">
                <a:solidFill>
                  <a:srgbClr val="FFFFFF"/>
                </a:solidFill>
                <a:latin typeface="PT Sans" pitchFamily="34" charset="0"/>
                <a:ea typeface="PT Sans" pitchFamily="34" charset="-122"/>
                <a:cs typeface="PT Sans" pitchFamily="34" charset="-120"/>
              </a:rPr>
              <a:t> subfunction. It then writes the encrypted/decrypted data to the file using the </a:t>
            </a:r>
            <a:pPr indent="0" marL="0">
              <a:lnSpc>
                <a:spcPts val="3000"/>
              </a:lnSpc>
              <a:buNone/>
            </a:pPr>
            <a:r>
              <a:rPr lang="en-US" sz="1850" b="1" dirty="0">
                <a:solidFill>
                  <a:srgbClr val="FFFFFF"/>
                </a:solidFill>
                <a:latin typeface="PT Sans" pitchFamily="34" charset="0"/>
                <a:ea typeface="PT Sans" pitchFamily="34" charset="-122"/>
                <a:cs typeface="PT Sans" pitchFamily="34" charset="-120"/>
              </a:rPr>
              <a:t>AH = 40h</a:t>
            </a:r>
            <a:pPr indent="0" marL="0">
              <a:lnSpc>
                <a:spcPts val="3000"/>
              </a:lnSpc>
              <a:buNone/>
            </a:pPr>
            <a:r>
              <a:rPr lang="en-US" sz="1850" dirty="0">
                <a:solidFill>
                  <a:srgbClr val="FFFFFF"/>
                </a:solidFill>
                <a:latin typeface="PT Sans" pitchFamily="34" charset="0"/>
                <a:ea typeface="PT Sans" pitchFamily="34" charset="-122"/>
                <a:cs typeface="PT Sans" pitchFamily="34" charset="-120"/>
              </a:rPr>
              <a:t> subfunction.</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2749748"/>
            <a:ext cx="5632490" cy="704017"/>
          </a:xfrm>
          <a:prstGeom prst="rect">
            <a:avLst/>
          </a:prstGeom>
          <a:noFill/>
          <a:ln/>
        </p:spPr>
        <p:txBody>
          <a:bodyPr wrap="none" lIns="0" tIns="0" rIns="0" bIns="0" rtlCol="0" anchor="t"/>
          <a:lstStyle/>
          <a:p>
            <a:pPr indent="0" marL="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Key Instructions:</a:t>
            </a:r>
            <a:endParaRPr lang="en-US" sz="4400" dirty="0"/>
          </a:p>
        </p:txBody>
      </p:sp>
      <p:sp>
        <p:nvSpPr>
          <p:cNvPr id="3" name="Text 1"/>
          <p:cNvSpPr/>
          <p:nvPr/>
        </p:nvSpPr>
        <p:spPr>
          <a:xfrm>
            <a:off x="837724" y="3932515"/>
            <a:ext cx="12954952" cy="1547336"/>
          </a:xfrm>
          <a:prstGeom prst="rect">
            <a:avLst/>
          </a:prstGeom>
          <a:noFill/>
          <a:ln/>
        </p:spPr>
        <p:txBody>
          <a:bodyPr wrap="square" lIns="0" tIns="0" rIns="0" bIns="0" rtlCol="0" anchor="t"/>
          <a:lstStyle/>
          <a:p>
            <a:pPr indent="0" marL="0">
              <a:lnSpc>
                <a:spcPts val="3000"/>
              </a:lnSpc>
              <a:buNone/>
            </a:pPr>
            <a:r>
              <a:rPr lang="en-US" sz="1850" dirty="0">
                <a:solidFill>
                  <a:srgbClr val="FFFFFF"/>
                </a:solidFill>
                <a:latin typeface="PT Sans" pitchFamily="34" charset="0"/>
                <a:ea typeface="PT Sans" pitchFamily="34" charset="-122"/>
                <a:cs typeface="PT Sans" pitchFamily="34" charset="-120"/>
              </a:rPr>
              <a:t>lea: In short, the </a:t>
            </a:r>
            <a:pPr indent="0" marL="0">
              <a:lnSpc>
                <a:spcPts val="3000"/>
              </a:lnSpc>
              <a:buNone/>
            </a:pPr>
            <a:r>
              <a:rPr lang="en-US" sz="1850" dirty="0">
                <a:solidFill>
                  <a:srgbClr val="FFFFFF"/>
                </a:solidFill>
                <a:highlight>
                  <a:srgbClr val="483304"/>
                </a:highlight>
                <a:latin typeface="Consolas" pitchFamily="34" charset="0"/>
                <a:ea typeface="Consolas" pitchFamily="34" charset="-122"/>
                <a:cs typeface="Consolas" pitchFamily="34" charset="-120"/>
              </a:rPr>
              <a:t>LEA</a:t>
            </a:r>
            <a:pPr indent="0" marL="0">
              <a:lnSpc>
                <a:spcPts val="3000"/>
              </a:lnSpc>
              <a:buNone/>
            </a:pPr>
            <a:r>
              <a:rPr lang="en-US" sz="1850" dirty="0">
                <a:solidFill>
                  <a:srgbClr val="FFFFFF"/>
                </a:solidFill>
                <a:latin typeface="PT Sans" pitchFamily="34" charset="0"/>
                <a:ea typeface="PT Sans" pitchFamily="34" charset="-122"/>
                <a:cs typeface="PT Sans" pitchFamily="34" charset="-120"/>
              </a:rPr>
              <a:t> (Load Effective Address) instruction is used in assembly language to load the address of a memory operand into a register. It's efficient because it combines address calculation and loading into a single instruction, which is useful for pointer arithmetic and accessing elements in arrays or structures. In our code, </a:t>
            </a:r>
            <a:pPr indent="0" marL="0">
              <a:lnSpc>
                <a:spcPts val="3000"/>
              </a:lnSpc>
              <a:buNone/>
            </a:pPr>
            <a:r>
              <a:rPr lang="en-US" sz="1850" dirty="0">
                <a:solidFill>
                  <a:srgbClr val="FFFFFF"/>
                </a:solidFill>
                <a:highlight>
                  <a:srgbClr val="483304"/>
                </a:highlight>
                <a:latin typeface="Consolas" pitchFamily="34" charset="0"/>
                <a:ea typeface="Consolas" pitchFamily="34" charset="-122"/>
                <a:cs typeface="Consolas" pitchFamily="34" charset="-120"/>
              </a:rPr>
              <a:t>LEA</a:t>
            </a:r>
            <a:pPr indent="0" marL="0">
              <a:lnSpc>
                <a:spcPts val="3000"/>
              </a:lnSpc>
              <a:buNone/>
            </a:pPr>
            <a:r>
              <a:rPr lang="en-US" sz="1850" dirty="0">
                <a:solidFill>
                  <a:srgbClr val="FFFFFF"/>
                </a:solidFill>
                <a:latin typeface="PT Sans" pitchFamily="34" charset="0"/>
                <a:ea typeface="PT Sans" pitchFamily="34" charset="-122"/>
                <a:cs typeface="PT Sans" pitchFamily="34" charset="-120"/>
              </a:rPr>
              <a:t> helps efficiently manage memory addresses, such as loading the buffer address for read/write operations.</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37724" y="2217777"/>
            <a:ext cx="11535966" cy="704017"/>
          </a:xfrm>
          <a:prstGeom prst="rect">
            <a:avLst/>
          </a:prstGeom>
          <a:noFill/>
          <a:ln/>
        </p:spPr>
        <p:txBody>
          <a:bodyPr wrap="none" lIns="0" tIns="0" rIns="0" bIns="0" rtlCol="0" anchor="t"/>
          <a:lstStyle/>
          <a:p>
            <a:pPr indent="0" marL="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Implementing the XOR Encryption Algorithm</a:t>
            </a:r>
            <a:endParaRPr lang="en-US" sz="4400" dirty="0"/>
          </a:p>
        </p:txBody>
      </p:sp>
      <p:pic>
        <p:nvPicPr>
          <p:cNvPr id="3" name="Image 0" descr="preencoded.png">    </p:cNvPr>
          <p:cNvPicPr>
            <a:picLocks noChangeAspect="1"/>
          </p:cNvPicPr>
          <p:nvPr/>
        </p:nvPicPr>
        <p:blipFill>
          <a:blip r:embed="rId1"/>
          <a:stretch>
            <a:fillRect/>
          </a:stretch>
        </p:blipFill>
        <p:spPr>
          <a:xfrm>
            <a:off x="3007638" y="3400544"/>
            <a:ext cx="2137529" cy="830580"/>
          </a:xfrm>
          <a:prstGeom prst="rect">
            <a:avLst/>
          </a:prstGeom>
        </p:spPr>
      </p:pic>
      <p:sp>
        <p:nvSpPr>
          <p:cNvPr id="4" name="Text 1"/>
          <p:cNvSpPr/>
          <p:nvPr/>
        </p:nvSpPr>
        <p:spPr>
          <a:xfrm>
            <a:off x="3986570" y="3665101"/>
            <a:ext cx="179546" cy="478631"/>
          </a:xfrm>
          <a:prstGeom prst="rect">
            <a:avLst/>
          </a:prstGeom>
          <a:noFill/>
          <a:ln/>
        </p:spPr>
        <p:txBody>
          <a:bodyPr wrap="none" lIns="0" tIns="0" rIns="0" bIns="0" rtlCol="0" anchor="t"/>
          <a:lstStyle/>
          <a:p>
            <a:pPr algn="ctr" indent="0" marL="0">
              <a:lnSpc>
                <a:spcPts val="3750"/>
              </a:lnSpc>
              <a:buNone/>
            </a:pPr>
            <a:r>
              <a:rPr lang="en-US" sz="2350" dirty="0">
                <a:solidFill>
                  <a:srgbClr val="FFFFFF"/>
                </a:solidFill>
                <a:latin typeface="Nunito Semi Bold" pitchFamily="34" charset="0"/>
                <a:ea typeface="Nunito Semi Bold" pitchFamily="34" charset="-122"/>
                <a:cs typeface="Nunito Semi Bold" pitchFamily="34" charset="-120"/>
              </a:rPr>
              <a:t>1</a:t>
            </a:r>
            <a:endParaRPr lang="en-US" sz="2350" dirty="0"/>
          </a:p>
        </p:txBody>
      </p:sp>
      <p:sp>
        <p:nvSpPr>
          <p:cNvPr id="5" name="Text 2"/>
          <p:cNvSpPr/>
          <p:nvPr/>
        </p:nvSpPr>
        <p:spPr>
          <a:xfrm>
            <a:off x="5384482" y="3639860"/>
            <a:ext cx="1946434"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XOR Operation</a:t>
            </a:r>
            <a:endParaRPr lang="en-US" sz="2200" dirty="0"/>
          </a:p>
        </p:txBody>
      </p:sp>
      <p:sp>
        <p:nvSpPr>
          <p:cNvPr id="6" name="Shape 3"/>
          <p:cNvSpPr/>
          <p:nvPr/>
        </p:nvSpPr>
        <p:spPr>
          <a:xfrm>
            <a:off x="5204936" y="4245769"/>
            <a:ext cx="8527971" cy="15240"/>
          </a:xfrm>
          <a:prstGeom prst="roundRect">
            <a:avLst>
              <a:gd name="adj" fmla="val 2356110"/>
            </a:avLst>
          </a:prstGeom>
          <a:solidFill>
            <a:srgbClr val="F2B42D"/>
          </a:solidFill>
          <a:ln/>
        </p:spPr>
      </p:sp>
      <p:pic>
        <p:nvPicPr>
          <p:cNvPr id="7" name="Image 1" descr="preencoded.png">    </p:cNvPr>
          <p:cNvPicPr>
            <a:picLocks noChangeAspect="1"/>
          </p:cNvPicPr>
          <p:nvPr/>
        </p:nvPicPr>
        <p:blipFill>
          <a:blip r:embed="rId2"/>
          <a:stretch>
            <a:fillRect/>
          </a:stretch>
        </p:blipFill>
        <p:spPr>
          <a:xfrm>
            <a:off x="1938814" y="4290893"/>
            <a:ext cx="4275058" cy="830580"/>
          </a:xfrm>
          <a:prstGeom prst="rect">
            <a:avLst/>
          </a:prstGeom>
        </p:spPr>
      </p:pic>
      <p:sp>
        <p:nvSpPr>
          <p:cNvPr id="8" name="Text 4"/>
          <p:cNvSpPr/>
          <p:nvPr/>
        </p:nvSpPr>
        <p:spPr>
          <a:xfrm>
            <a:off x="3986570" y="4466868"/>
            <a:ext cx="179546" cy="478631"/>
          </a:xfrm>
          <a:prstGeom prst="rect">
            <a:avLst/>
          </a:prstGeom>
          <a:noFill/>
          <a:ln/>
        </p:spPr>
        <p:txBody>
          <a:bodyPr wrap="none" lIns="0" tIns="0" rIns="0" bIns="0" rtlCol="0" anchor="t"/>
          <a:lstStyle/>
          <a:p>
            <a:pPr algn="ctr" indent="0" marL="0">
              <a:lnSpc>
                <a:spcPts val="3750"/>
              </a:lnSpc>
              <a:buNone/>
            </a:pPr>
            <a:r>
              <a:rPr lang="en-US" sz="2350" dirty="0">
                <a:solidFill>
                  <a:srgbClr val="FFFFFF"/>
                </a:solidFill>
                <a:latin typeface="Nunito Semi Bold" pitchFamily="34" charset="0"/>
                <a:ea typeface="Nunito Semi Bold" pitchFamily="34" charset="-122"/>
                <a:cs typeface="Nunito Semi Bold" pitchFamily="34" charset="-120"/>
              </a:rPr>
              <a:t>2</a:t>
            </a:r>
            <a:endParaRPr lang="en-US" sz="2350" dirty="0"/>
          </a:p>
        </p:txBody>
      </p:sp>
      <p:sp>
        <p:nvSpPr>
          <p:cNvPr id="9" name="Text 5"/>
          <p:cNvSpPr/>
          <p:nvPr/>
        </p:nvSpPr>
        <p:spPr>
          <a:xfrm>
            <a:off x="6453187" y="4530209"/>
            <a:ext cx="5184577"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Each byte of data is XORed with the key.</a:t>
            </a:r>
            <a:endParaRPr lang="en-US" sz="2200" dirty="0"/>
          </a:p>
        </p:txBody>
      </p:sp>
      <p:sp>
        <p:nvSpPr>
          <p:cNvPr id="10" name="Shape 6"/>
          <p:cNvSpPr/>
          <p:nvPr/>
        </p:nvSpPr>
        <p:spPr>
          <a:xfrm>
            <a:off x="6273641" y="5136118"/>
            <a:ext cx="7459266" cy="15240"/>
          </a:xfrm>
          <a:prstGeom prst="roundRect">
            <a:avLst>
              <a:gd name="adj" fmla="val 2356110"/>
            </a:avLst>
          </a:prstGeom>
          <a:solidFill>
            <a:srgbClr val="D7425E"/>
          </a:solidFill>
          <a:ln/>
        </p:spPr>
      </p:sp>
      <p:pic>
        <p:nvPicPr>
          <p:cNvPr id="11" name="Image 2" descr="preencoded.png">    </p:cNvPr>
          <p:cNvPicPr>
            <a:picLocks noChangeAspect="1"/>
          </p:cNvPicPr>
          <p:nvPr/>
        </p:nvPicPr>
        <p:blipFill>
          <a:blip r:embed="rId3"/>
          <a:stretch>
            <a:fillRect/>
          </a:stretch>
        </p:blipFill>
        <p:spPr>
          <a:xfrm>
            <a:off x="870109" y="5181243"/>
            <a:ext cx="6412587" cy="830580"/>
          </a:xfrm>
          <a:prstGeom prst="rect">
            <a:avLst/>
          </a:prstGeom>
        </p:spPr>
      </p:pic>
      <p:sp>
        <p:nvSpPr>
          <p:cNvPr id="12" name="Text 7"/>
          <p:cNvSpPr/>
          <p:nvPr/>
        </p:nvSpPr>
        <p:spPr>
          <a:xfrm>
            <a:off x="3986570" y="5357217"/>
            <a:ext cx="179546" cy="478631"/>
          </a:xfrm>
          <a:prstGeom prst="rect">
            <a:avLst/>
          </a:prstGeom>
          <a:noFill/>
          <a:ln/>
        </p:spPr>
        <p:txBody>
          <a:bodyPr wrap="none" lIns="0" tIns="0" rIns="0" bIns="0" rtlCol="0" anchor="t"/>
          <a:lstStyle/>
          <a:p>
            <a:pPr algn="ctr" indent="0" marL="0">
              <a:lnSpc>
                <a:spcPts val="3750"/>
              </a:lnSpc>
              <a:buNone/>
            </a:pPr>
            <a:r>
              <a:rPr lang="en-US" sz="2350" dirty="0">
                <a:solidFill>
                  <a:srgbClr val="FFFFFF"/>
                </a:solidFill>
                <a:latin typeface="Nunito Semi Bold" pitchFamily="34" charset="0"/>
                <a:ea typeface="Nunito Semi Bold" pitchFamily="34" charset="-122"/>
                <a:cs typeface="Nunito Semi Bold" pitchFamily="34" charset="-120"/>
              </a:rPr>
              <a:t>3</a:t>
            </a:r>
            <a:endParaRPr lang="en-US" sz="2350" dirty="0"/>
          </a:p>
        </p:txBody>
      </p:sp>
      <p:sp>
        <p:nvSpPr>
          <p:cNvPr id="13" name="Text 8"/>
          <p:cNvSpPr/>
          <p:nvPr/>
        </p:nvSpPr>
        <p:spPr>
          <a:xfrm>
            <a:off x="7522012" y="5420558"/>
            <a:ext cx="4879181"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The result is written to the output file.</a:t>
            </a:r>
            <a:endParaRPr lang="en-US" sz="2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1176457"/>
            <a:ext cx="7671554" cy="704017"/>
          </a:xfrm>
          <a:prstGeom prst="rect">
            <a:avLst/>
          </a:prstGeom>
          <a:noFill/>
          <a:ln/>
        </p:spPr>
        <p:txBody>
          <a:bodyPr wrap="none" lIns="0" tIns="0" rIns="0" bIns="0" rtlCol="0" anchor="t"/>
          <a:lstStyle/>
          <a:p>
            <a:pPr indent="0" marL="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Decrypting the Encrypted File</a:t>
            </a:r>
            <a:endParaRPr lang="en-US" sz="4400" dirty="0"/>
          </a:p>
        </p:txBody>
      </p:sp>
      <p:sp>
        <p:nvSpPr>
          <p:cNvPr id="3" name="Shape 1"/>
          <p:cNvSpPr/>
          <p:nvPr/>
        </p:nvSpPr>
        <p:spPr>
          <a:xfrm>
            <a:off x="837724" y="2359223"/>
            <a:ext cx="2159079" cy="1357193"/>
          </a:xfrm>
          <a:prstGeom prst="roundRect">
            <a:avLst>
              <a:gd name="adj" fmla="val 26457"/>
            </a:avLst>
          </a:prstGeom>
          <a:solidFill>
            <a:srgbClr val="00002E"/>
          </a:solidFill>
          <a:ln w="22860">
            <a:solidFill>
              <a:srgbClr val="F2B42D"/>
            </a:solidFill>
            <a:prstDash val="solid"/>
          </a:ln>
        </p:spPr>
      </p:sp>
      <p:sp>
        <p:nvSpPr>
          <p:cNvPr id="4" name="Text 2"/>
          <p:cNvSpPr/>
          <p:nvPr/>
        </p:nvSpPr>
        <p:spPr>
          <a:xfrm>
            <a:off x="1099899" y="2798445"/>
            <a:ext cx="179546" cy="478631"/>
          </a:xfrm>
          <a:prstGeom prst="rect">
            <a:avLst/>
          </a:prstGeom>
          <a:noFill/>
          <a:ln/>
        </p:spPr>
        <p:txBody>
          <a:bodyPr wrap="none" lIns="0" tIns="0" rIns="0" bIns="0" rtlCol="0" anchor="t"/>
          <a:lstStyle/>
          <a:p>
            <a:pPr algn="ctr" indent="0" marL="0">
              <a:lnSpc>
                <a:spcPts val="3750"/>
              </a:lnSpc>
              <a:buNone/>
            </a:pPr>
            <a:r>
              <a:rPr lang="en-US" sz="2350" dirty="0">
                <a:solidFill>
                  <a:srgbClr val="FFFFFF"/>
                </a:solidFill>
                <a:latin typeface="Nunito Semi Bold" pitchFamily="34" charset="0"/>
                <a:ea typeface="Nunito Semi Bold" pitchFamily="34" charset="-122"/>
                <a:cs typeface="Nunito Semi Bold" pitchFamily="34" charset="-120"/>
              </a:rPr>
              <a:t>1</a:t>
            </a:r>
            <a:endParaRPr lang="en-US" sz="2350" dirty="0"/>
          </a:p>
        </p:txBody>
      </p:sp>
      <p:sp>
        <p:nvSpPr>
          <p:cNvPr id="5" name="Text 3"/>
          <p:cNvSpPr/>
          <p:nvPr/>
        </p:nvSpPr>
        <p:spPr>
          <a:xfrm>
            <a:off x="3236119" y="2598539"/>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Reusing the Key</a:t>
            </a:r>
            <a:endParaRPr lang="en-US" sz="2200" dirty="0"/>
          </a:p>
        </p:txBody>
      </p:sp>
      <p:sp>
        <p:nvSpPr>
          <p:cNvPr id="6" name="Text 4"/>
          <p:cNvSpPr/>
          <p:nvPr/>
        </p:nvSpPr>
        <p:spPr>
          <a:xfrm>
            <a:off x="3236119" y="3094077"/>
            <a:ext cx="6400562" cy="383024"/>
          </a:xfrm>
          <a:prstGeom prst="rect">
            <a:avLst/>
          </a:prstGeom>
          <a:noFill/>
          <a:ln/>
        </p:spPr>
        <p:txBody>
          <a:bodyPr wrap="none" lIns="0" tIns="0" rIns="0" bIns="0" rtlCol="0" anchor="t"/>
          <a:lstStyle/>
          <a:p>
            <a:pPr algn="l" indent="0" marL="0">
              <a:lnSpc>
                <a:spcPts val="3000"/>
              </a:lnSpc>
              <a:buNone/>
            </a:pPr>
            <a:r>
              <a:rPr lang="en-US" sz="1850" dirty="0">
                <a:solidFill>
                  <a:srgbClr val="FFFFFF"/>
                </a:solidFill>
                <a:latin typeface="PT Sans" pitchFamily="34" charset="0"/>
                <a:ea typeface="PT Sans" pitchFamily="34" charset="-122"/>
                <a:cs typeface="PT Sans" pitchFamily="34" charset="-120"/>
              </a:rPr>
              <a:t>The same key used for encryption is applied during decryption.</a:t>
            </a:r>
            <a:endParaRPr lang="en-US" sz="1850" dirty="0"/>
          </a:p>
        </p:txBody>
      </p:sp>
      <p:sp>
        <p:nvSpPr>
          <p:cNvPr id="7" name="Shape 5"/>
          <p:cNvSpPr/>
          <p:nvPr/>
        </p:nvSpPr>
        <p:spPr>
          <a:xfrm>
            <a:off x="3116461" y="3701177"/>
            <a:ext cx="10556558" cy="15240"/>
          </a:xfrm>
          <a:prstGeom prst="roundRect">
            <a:avLst>
              <a:gd name="adj" fmla="val 2356110"/>
            </a:avLst>
          </a:prstGeom>
          <a:solidFill>
            <a:srgbClr val="F2B42D"/>
          </a:solidFill>
          <a:ln/>
        </p:spPr>
      </p:sp>
      <p:sp>
        <p:nvSpPr>
          <p:cNvPr id="8" name="Shape 6"/>
          <p:cNvSpPr/>
          <p:nvPr/>
        </p:nvSpPr>
        <p:spPr>
          <a:xfrm>
            <a:off x="837724" y="3836075"/>
            <a:ext cx="4318278" cy="1357193"/>
          </a:xfrm>
          <a:prstGeom prst="roundRect">
            <a:avLst>
              <a:gd name="adj" fmla="val 26457"/>
            </a:avLst>
          </a:prstGeom>
          <a:solidFill>
            <a:srgbClr val="00002E"/>
          </a:solidFill>
          <a:ln w="22860">
            <a:solidFill>
              <a:srgbClr val="D7425E"/>
            </a:solidFill>
            <a:prstDash val="solid"/>
          </a:ln>
        </p:spPr>
      </p:sp>
      <p:sp>
        <p:nvSpPr>
          <p:cNvPr id="9" name="Text 7"/>
          <p:cNvSpPr/>
          <p:nvPr/>
        </p:nvSpPr>
        <p:spPr>
          <a:xfrm>
            <a:off x="1099899" y="4275296"/>
            <a:ext cx="179546" cy="478631"/>
          </a:xfrm>
          <a:prstGeom prst="rect">
            <a:avLst/>
          </a:prstGeom>
          <a:noFill/>
          <a:ln/>
        </p:spPr>
        <p:txBody>
          <a:bodyPr wrap="none" lIns="0" tIns="0" rIns="0" bIns="0" rtlCol="0" anchor="t"/>
          <a:lstStyle/>
          <a:p>
            <a:pPr algn="ctr" indent="0" marL="0">
              <a:lnSpc>
                <a:spcPts val="3750"/>
              </a:lnSpc>
              <a:buNone/>
            </a:pPr>
            <a:r>
              <a:rPr lang="en-US" sz="2350" dirty="0">
                <a:solidFill>
                  <a:srgbClr val="FFFFFF"/>
                </a:solidFill>
                <a:latin typeface="Nunito Semi Bold" pitchFamily="34" charset="0"/>
                <a:ea typeface="Nunito Semi Bold" pitchFamily="34" charset="-122"/>
                <a:cs typeface="Nunito Semi Bold" pitchFamily="34" charset="-120"/>
              </a:rPr>
              <a:t>2</a:t>
            </a:r>
            <a:endParaRPr lang="en-US" sz="2350" dirty="0"/>
          </a:p>
        </p:txBody>
      </p:sp>
      <p:sp>
        <p:nvSpPr>
          <p:cNvPr id="10" name="Text 8"/>
          <p:cNvSpPr/>
          <p:nvPr/>
        </p:nvSpPr>
        <p:spPr>
          <a:xfrm>
            <a:off x="5395317" y="4075390"/>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XOR Operation</a:t>
            </a:r>
            <a:endParaRPr lang="en-US" sz="2200" dirty="0"/>
          </a:p>
        </p:txBody>
      </p:sp>
      <p:sp>
        <p:nvSpPr>
          <p:cNvPr id="11" name="Text 9"/>
          <p:cNvSpPr/>
          <p:nvPr/>
        </p:nvSpPr>
        <p:spPr>
          <a:xfrm>
            <a:off x="5395317" y="4570928"/>
            <a:ext cx="4715470" cy="383024"/>
          </a:xfrm>
          <a:prstGeom prst="rect">
            <a:avLst/>
          </a:prstGeom>
          <a:noFill/>
          <a:ln/>
        </p:spPr>
        <p:txBody>
          <a:bodyPr wrap="none" lIns="0" tIns="0" rIns="0" bIns="0" rtlCol="0" anchor="t"/>
          <a:lstStyle/>
          <a:p>
            <a:pPr algn="l" indent="0" marL="0">
              <a:lnSpc>
                <a:spcPts val="3000"/>
              </a:lnSpc>
              <a:buNone/>
            </a:pPr>
            <a:r>
              <a:rPr lang="en-US" sz="1850" dirty="0">
                <a:solidFill>
                  <a:srgbClr val="FFFFFF"/>
                </a:solidFill>
                <a:latin typeface="PT Sans" pitchFamily="34" charset="0"/>
                <a:ea typeface="PT Sans" pitchFamily="34" charset="-122"/>
                <a:cs typeface="PT Sans" pitchFamily="34" charset="-120"/>
              </a:rPr>
              <a:t>Each byte of data is XORed with the key again.</a:t>
            </a:r>
            <a:endParaRPr lang="en-US" sz="1850" dirty="0"/>
          </a:p>
        </p:txBody>
      </p:sp>
      <p:sp>
        <p:nvSpPr>
          <p:cNvPr id="12" name="Shape 10"/>
          <p:cNvSpPr/>
          <p:nvPr/>
        </p:nvSpPr>
        <p:spPr>
          <a:xfrm>
            <a:off x="5275659" y="5178028"/>
            <a:ext cx="8397359" cy="15240"/>
          </a:xfrm>
          <a:prstGeom prst="roundRect">
            <a:avLst>
              <a:gd name="adj" fmla="val 2356110"/>
            </a:avLst>
          </a:prstGeom>
          <a:solidFill>
            <a:srgbClr val="D7425E"/>
          </a:solidFill>
          <a:ln/>
        </p:spPr>
      </p:sp>
      <p:sp>
        <p:nvSpPr>
          <p:cNvPr id="13" name="Shape 11"/>
          <p:cNvSpPr/>
          <p:nvPr/>
        </p:nvSpPr>
        <p:spPr>
          <a:xfrm>
            <a:off x="837724" y="5312926"/>
            <a:ext cx="6477476" cy="1740218"/>
          </a:xfrm>
          <a:prstGeom prst="roundRect">
            <a:avLst>
              <a:gd name="adj" fmla="val 20634"/>
            </a:avLst>
          </a:prstGeom>
          <a:solidFill>
            <a:srgbClr val="00002E"/>
          </a:solidFill>
          <a:ln w="22860">
            <a:solidFill>
              <a:srgbClr val="DD785E"/>
            </a:solidFill>
            <a:prstDash val="solid"/>
          </a:ln>
        </p:spPr>
      </p:sp>
      <p:sp>
        <p:nvSpPr>
          <p:cNvPr id="14" name="Text 12"/>
          <p:cNvSpPr/>
          <p:nvPr/>
        </p:nvSpPr>
        <p:spPr>
          <a:xfrm>
            <a:off x="1099899" y="5943719"/>
            <a:ext cx="179546" cy="478631"/>
          </a:xfrm>
          <a:prstGeom prst="rect">
            <a:avLst/>
          </a:prstGeom>
          <a:noFill/>
          <a:ln/>
        </p:spPr>
        <p:txBody>
          <a:bodyPr wrap="none" lIns="0" tIns="0" rIns="0" bIns="0" rtlCol="0" anchor="t"/>
          <a:lstStyle/>
          <a:p>
            <a:pPr algn="ctr" indent="0" marL="0">
              <a:lnSpc>
                <a:spcPts val="3750"/>
              </a:lnSpc>
              <a:buNone/>
            </a:pPr>
            <a:r>
              <a:rPr lang="en-US" sz="2350" dirty="0">
                <a:solidFill>
                  <a:srgbClr val="FFFFFF"/>
                </a:solidFill>
                <a:latin typeface="Nunito Semi Bold" pitchFamily="34" charset="0"/>
                <a:ea typeface="Nunito Semi Bold" pitchFamily="34" charset="-122"/>
                <a:cs typeface="Nunito Semi Bold" pitchFamily="34" charset="-120"/>
              </a:rPr>
              <a:t>3</a:t>
            </a:r>
            <a:endParaRPr lang="en-US" sz="2350" dirty="0"/>
          </a:p>
        </p:txBody>
      </p:sp>
      <p:sp>
        <p:nvSpPr>
          <p:cNvPr id="15" name="Text 13"/>
          <p:cNvSpPr/>
          <p:nvPr/>
        </p:nvSpPr>
        <p:spPr>
          <a:xfrm>
            <a:off x="7554516" y="5552242"/>
            <a:ext cx="2969776"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Original Data Recovery</a:t>
            </a:r>
            <a:endParaRPr lang="en-US" sz="2200" dirty="0"/>
          </a:p>
        </p:txBody>
      </p:sp>
      <p:sp>
        <p:nvSpPr>
          <p:cNvPr id="16" name="Text 14"/>
          <p:cNvSpPr/>
          <p:nvPr/>
        </p:nvSpPr>
        <p:spPr>
          <a:xfrm>
            <a:off x="7554516" y="6047780"/>
            <a:ext cx="5998845" cy="766048"/>
          </a:xfrm>
          <a:prstGeom prst="rect">
            <a:avLst/>
          </a:prstGeom>
          <a:noFill/>
          <a:ln/>
        </p:spPr>
        <p:txBody>
          <a:bodyPr wrap="square" lIns="0" tIns="0" rIns="0" bIns="0" rtlCol="0" anchor="t"/>
          <a:lstStyle/>
          <a:p>
            <a:pPr algn="l" indent="0" marL="0">
              <a:lnSpc>
                <a:spcPts val="3000"/>
              </a:lnSpc>
              <a:buNone/>
            </a:pPr>
            <a:r>
              <a:rPr lang="en-US" sz="1850" dirty="0">
                <a:solidFill>
                  <a:srgbClr val="FFFFFF"/>
                </a:solidFill>
                <a:latin typeface="PT Sans" pitchFamily="34" charset="0"/>
                <a:ea typeface="PT Sans" pitchFamily="34" charset="-122"/>
                <a:cs typeface="PT Sans" pitchFamily="34" charset="-120"/>
              </a:rPr>
              <a:t>This process recovers the original data from the encrypted file.</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992160"/>
          </a:xfrm>
          <a:prstGeom prst="rect">
            <a:avLst/>
          </a:prstGeom>
        </p:spPr>
      </p:pic>
      <p:sp>
        <p:nvSpPr>
          <p:cNvPr id="3" name="Text 0"/>
          <p:cNvSpPr/>
          <p:nvPr/>
        </p:nvSpPr>
        <p:spPr>
          <a:xfrm>
            <a:off x="837724" y="4221242"/>
            <a:ext cx="9457849" cy="704017"/>
          </a:xfrm>
          <a:prstGeom prst="rect">
            <a:avLst/>
          </a:prstGeom>
          <a:noFill/>
          <a:ln/>
        </p:spPr>
        <p:txBody>
          <a:bodyPr wrap="none" lIns="0" tIns="0" rIns="0" bIns="0" rtlCol="0" anchor="t"/>
          <a:lstStyle/>
          <a:p>
            <a:pPr indent="0" marL="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Handling User Input for the XOR Key</a:t>
            </a:r>
            <a:endParaRPr lang="en-US" sz="4400" dirty="0"/>
          </a:p>
        </p:txBody>
      </p:sp>
      <p:pic>
        <p:nvPicPr>
          <p:cNvPr id="4" name="Image 1" descr="preencoded.png">    </p:cNvPr>
          <p:cNvPicPr>
            <a:picLocks noChangeAspect="1"/>
          </p:cNvPicPr>
          <p:nvPr/>
        </p:nvPicPr>
        <p:blipFill>
          <a:blip r:embed="rId2"/>
          <a:stretch>
            <a:fillRect/>
          </a:stretch>
        </p:blipFill>
        <p:spPr>
          <a:xfrm>
            <a:off x="837724" y="5284232"/>
            <a:ext cx="598408" cy="598408"/>
          </a:xfrm>
          <a:prstGeom prst="rect">
            <a:avLst/>
          </a:prstGeom>
        </p:spPr>
      </p:pic>
      <p:sp>
        <p:nvSpPr>
          <p:cNvPr id="5" name="Text 1"/>
          <p:cNvSpPr/>
          <p:nvPr/>
        </p:nvSpPr>
        <p:spPr>
          <a:xfrm>
            <a:off x="837724" y="6121956"/>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User Input</a:t>
            </a:r>
            <a:endParaRPr lang="en-US" sz="2200" dirty="0"/>
          </a:p>
        </p:txBody>
      </p:sp>
      <p:sp>
        <p:nvSpPr>
          <p:cNvPr id="6" name="Text 2"/>
          <p:cNvSpPr/>
          <p:nvPr/>
        </p:nvSpPr>
        <p:spPr>
          <a:xfrm>
            <a:off x="837724" y="6617494"/>
            <a:ext cx="6297930" cy="383024"/>
          </a:xfrm>
          <a:prstGeom prst="rect">
            <a:avLst/>
          </a:prstGeom>
          <a:noFill/>
          <a:ln/>
        </p:spPr>
        <p:txBody>
          <a:bodyPr wrap="none" lIns="0" tIns="0" rIns="0" bIns="0" rtlCol="0" anchor="t"/>
          <a:lstStyle/>
          <a:p>
            <a:pPr algn="l" indent="0" marL="0">
              <a:lnSpc>
                <a:spcPts val="3000"/>
              </a:lnSpc>
              <a:buNone/>
            </a:pPr>
            <a:r>
              <a:rPr lang="en-US" sz="1850" dirty="0">
                <a:solidFill>
                  <a:srgbClr val="FFFFFF"/>
                </a:solidFill>
                <a:latin typeface="PT Sans" pitchFamily="34" charset="0"/>
                <a:ea typeface="PT Sans" pitchFamily="34" charset="-122"/>
                <a:cs typeface="PT Sans" pitchFamily="34" charset="-120"/>
              </a:rPr>
              <a:t>The program prompts the user to enter the XOR key.</a:t>
            </a:r>
            <a:endParaRPr lang="en-US" sz="1850" dirty="0"/>
          </a:p>
        </p:txBody>
      </p:sp>
      <p:pic>
        <p:nvPicPr>
          <p:cNvPr id="7" name="Image 2" descr="preencoded.png">    </p:cNvPr>
          <p:cNvPicPr>
            <a:picLocks noChangeAspect="1"/>
          </p:cNvPicPr>
          <p:nvPr/>
        </p:nvPicPr>
        <p:blipFill>
          <a:blip r:embed="rId3"/>
          <a:stretch>
            <a:fillRect/>
          </a:stretch>
        </p:blipFill>
        <p:spPr>
          <a:xfrm>
            <a:off x="7494627" y="5284232"/>
            <a:ext cx="598408" cy="598408"/>
          </a:xfrm>
          <a:prstGeom prst="rect">
            <a:avLst/>
          </a:prstGeom>
        </p:spPr>
      </p:pic>
      <p:sp>
        <p:nvSpPr>
          <p:cNvPr id="8" name="Text 3"/>
          <p:cNvSpPr/>
          <p:nvPr/>
        </p:nvSpPr>
        <p:spPr>
          <a:xfrm>
            <a:off x="7494627" y="6121956"/>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Key Storage</a:t>
            </a:r>
            <a:endParaRPr lang="en-US" sz="2200" dirty="0"/>
          </a:p>
        </p:txBody>
      </p:sp>
      <p:sp>
        <p:nvSpPr>
          <p:cNvPr id="9" name="Text 4"/>
          <p:cNvSpPr/>
          <p:nvPr/>
        </p:nvSpPr>
        <p:spPr>
          <a:xfrm>
            <a:off x="7494627" y="6617494"/>
            <a:ext cx="6298049" cy="383024"/>
          </a:xfrm>
          <a:prstGeom prst="rect">
            <a:avLst/>
          </a:prstGeom>
          <a:noFill/>
          <a:ln/>
        </p:spPr>
        <p:txBody>
          <a:bodyPr wrap="none" lIns="0" tIns="0" rIns="0" bIns="0" rtlCol="0" anchor="t"/>
          <a:lstStyle/>
          <a:p>
            <a:pPr algn="l" indent="0" marL="0">
              <a:lnSpc>
                <a:spcPts val="3000"/>
              </a:lnSpc>
              <a:buNone/>
            </a:pPr>
            <a:r>
              <a:rPr lang="en-US" sz="1850" dirty="0">
                <a:solidFill>
                  <a:srgbClr val="FFFFFF"/>
                </a:solidFill>
                <a:latin typeface="PT Sans" pitchFamily="34" charset="0"/>
                <a:ea typeface="PT Sans" pitchFamily="34" charset="-122"/>
                <a:cs typeface="PT Sans" pitchFamily="34" charset="-120"/>
              </a:rPr>
              <a:t>The key is stored in a variable for later use.</a:t>
            </a: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75189" y="799624"/>
            <a:ext cx="7566422" cy="1325642"/>
          </a:xfrm>
          <a:prstGeom prst="rect">
            <a:avLst/>
          </a:prstGeom>
          <a:noFill/>
          <a:ln/>
        </p:spPr>
        <p:txBody>
          <a:bodyPr wrap="square" lIns="0" tIns="0" rIns="0" bIns="0" rtlCol="0" anchor="t"/>
          <a:lstStyle/>
          <a:p>
            <a:pPr indent="0" marL="0">
              <a:lnSpc>
                <a:spcPts val="5200"/>
              </a:lnSpc>
              <a:buNone/>
            </a:pPr>
            <a:r>
              <a:rPr lang="en-US" sz="4150" dirty="0">
                <a:solidFill>
                  <a:srgbClr val="FFFFFF"/>
                </a:solidFill>
                <a:latin typeface="Nunito Semi Bold" pitchFamily="34" charset="0"/>
                <a:ea typeface="Nunito Semi Bold" pitchFamily="34" charset="-122"/>
                <a:cs typeface="Nunito Semi Bold" pitchFamily="34" charset="-120"/>
              </a:rPr>
              <a:t>Demonstrating the Project in Action</a:t>
            </a:r>
            <a:endParaRPr lang="en-US" sz="4150" dirty="0"/>
          </a:p>
        </p:txBody>
      </p:sp>
      <p:sp>
        <p:nvSpPr>
          <p:cNvPr id="4" name="Text 1"/>
          <p:cNvSpPr/>
          <p:nvPr/>
        </p:nvSpPr>
        <p:spPr>
          <a:xfrm>
            <a:off x="6275189" y="2575917"/>
            <a:ext cx="3614142" cy="743783"/>
          </a:xfrm>
          <a:prstGeom prst="rect">
            <a:avLst/>
          </a:prstGeom>
          <a:noFill/>
          <a:ln/>
        </p:spPr>
        <p:txBody>
          <a:bodyPr wrap="none" lIns="0" tIns="0" rIns="0" bIns="0" rtlCol="0" anchor="t"/>
          <a:lstStyle/>
          <a:p>
            <a:pPr algn="ctr" indent="0" marL="0">
              <a:lnSpc>
                <a:spcPts val="5850"/>
              </a:lnSpc>
              <a:buNone/>
            </a:pPr>
            <a:r>
              <a:rPr lang="en-US" sz="5850" dirty="0">
                <a:solidFill>
                  <a:srgbClr val="F2B42D"/>
                </a:solidFill>
                <a:latin typeface="Nunito Semi Bold" pitchFamily="34" charset="0"/>
                <a:ea typeface="Nunito Semi Bold" pitchFamily="34" charset="-122"/>
                <a:cs typeface="Nunito Semi Bold" pitchFamily="34" charset="-120"/>
              </a:rPr>
              <a:t>1</a:t>
            </a:r>
            <a:endParaRPr lang="en-US" sz="5850" dirty="0"/>
          </a:p>
        </p:txBody>
      </p:sp>
      <p:sp>
        <p:nvSpPr>
          <p:cNvPr id="5" name="Text 2"/>
          <p:cNvSpPr/>
          <p:nvPr/>
        </p:nvSpPr>
        <p:spPr>
          <a:xfrm>
            <a:off x="6756440" y="3601283"/>
            <a:ext cx="2651641" cy="331351"/>
          </a:xfrm>
          <a:prstGeom prst="rect">
            <a:avLst/>
          </a:prstGeom>
          <a:noFill/>
          <a:ln/>
        </p:spPr>
        <p:txBody>
          <a:bodyPr wrap="none" lIns="0" tIns="0" rIns="0" bIns="0" rtlCol="0" anchor="t"/>
          <a:lstStyle/>
          <a:p>
            <a:pPr algn="ctr" indent="0" marL="0">
              <a:lnSpc>
                <a:spcPts val="2600"/>
              </a:lnSpc>
              <a:buNone/>
            </a:pPr>
            <a:r>
              <a:rPr lang="en-US" sz="2050" dirty="0">
                <a:solidFill>
                  <a:srgbClr val="FFFFFF"/>
                </a:solidFill>
                <a:latin typeface="Nunito Semi Bold" pitchFamily="34" charset="0"/>
                <a:ea typeface="Nunito Semi Bold" pitchFamily="34" charset="-122"/>
                <a:cs typeface="Nunito Semi Bold" pitchFamily="34" charset="-120"/>
              </a:rPr>
              <a:t>Input File</a:t>
            </a:r>
            <a:endParaRPr lang="en-US" sz="2050" dirty="0"/>
          </a:p>
        </p:txBody>
      </p:sp>
      <p:sp>
        <p:nvSpPr>
          <p:cNvPr id="6" name="Text 3"/>
          <p:cNvSpPr/>
          <p:nvPr/>
        </p:nvSpPr>
        <p:spPr>
          <a:xfrm>
            <a:off x="6275189" y="4067770"/>
            <a:ext cx="3614142" cy="721043"/>
          </a:xfrm>
          <a:prstGeom prst="rect">
            <a:avLst/>
          </a:prstGeom>
          <a:noFill/>
          <a:ln/>
        </p:spPr>
        <p:txBody>
          <a:bodyPr wrap="square" lIns="0" tIns="0" rIns="0" bIns="0" rtlCol="0" anchor="t"/>
          <a:lstStyle/>
          <a:p>
            <a:pPr algn="ctr" indent="0" marL="0">
              <a:lnSpc>
                <a:spcPts val="2800"/>
              </a:lnSpc>
              <a:buNone/>
            </a:pPr>
            <a:r>
              <a:rPr lang="en-US" sz="1750" dirty="0">
                <a:solidFill>
                  <a:srgbClr val="FFFFFF"/>
                </a:solidFill>
                <a:latin typeface="PT Sans" pitchFamily="34" charset="0"/>
                <a:ea typeface="PT Sans" pitchFamily="34" charset="-122"/>
                <a:cs typeface="PT Sans" pitchFamily="34" charset="-120"/>
              </a:rPr>
              <a:t>An input file is created and populated with data.</a:t>
            </a:r>
            <a:endParaRPr lang="en-US" sz="1750" dirty="0"/>
          </a:p>
        </p:txBody>
      </p:sp>
      <p:sp>
        <p:nvSpPr>
          <p:cNvPr id="7" name="Text 4"/>
          <p:cNvSpPr/>
          <p:nvPr/>
        </p:nvSpPr>
        <p:spPr>
          <a:xfrm>
            <a:off x="10227350" y="2575917"/>
            <a:ext cx="3614261" cy="743783"/>
          </a:xfrm>
          <a:prstGeom prst="rect">
            <a:avLst/>
          </a:prstGeom>
          <a:noFill/>
          <a:ln/>
        </p:spPr>
        <p:txBody>
          <a:bodyPr wrap="none" lIns="0" tIns="0" rIns="0" bIns="0" rtlCol="0" anchor="t"/>
          <a:lstStyle/>
          <a:p>
            <a:pPr algn="ctr" indent="0" marL="0">
              <a:lnSpc>
                <a:spcPts val="5850"/>
              </a:lnSpc>
              <a:buNone/>
            </a:pPr>
            <a:r>
              <a:rPr lang="en-US" sz="5850" dirty="0">
                <a:solidFill>
                  <a:srgbClr val="D7425E"/>
                </a:solidFill>
                <a:latin typeface="Nunito Semi Bold" pitchFamily="34" charset="0"/>
                <a:ea typeface="Nunito Semi Bold" pitchFamily="34" charset="-122"/>
                <a:cs typeface="Nunito Semi Bold" pitchFamily="34" charset="-120"/>
              </a:rPr>
              <a:t>2</a:t>
            </a:r>
            <a:endParaRPr lang="en-US" sz="5850" dirty="0"/>
          </a:p>
        </p:txBody>
      </p:sp>
      <p:sp>
        <p:nvSpPr>
          <p:cNvPr id="8" name="Text 5"/>
          <p:cNvSpPr/>
          <p:nvPr/>
        </p:nvSpPr>
        <p:spPr>
          <a:xfrm>
            <a:off x="10708600" y="3601283"/>
            <a:ext cx="2651641" cy="331351"/>
          </a:xfrm>
          <a:prstGeom prst="rect">
            <a:avLst/>
          </a:prstGeom>
          <a:noFill/>
          <a:ln/>
        </p:spPr>
        <p:txBody>
          <a:bodyPr wrap="none" lIns="0" tIns="0" rIns="0" bIns="0" rtlCol="0" anchor="t"/>
          <a:lstStyle/>
          <a:p>
            <a:pPr algn="ctr" indent="0" marL="0">
              <a:lnSpc>
                <a:spcPts val="2600"/>
              </a:lnSpc>
              <a:buNone/>
            </a:pPr>
            <a:r>
              <a:rPr lang="en-US" sz="2050" dirty="0">
                <a:solidFill>
                  <a:srgbClr val="FFFFFF"/>
                </a:solidFill>
                <a:latin typeface="Nunito Semi Bold" pitchFamily="34" charset="0"/>
                <a:ea typeface="Nunito Semi Bold" pitchFamily="34" charset="-122"/>
                <a:cs typeface="Nunito Semi Bold" pitchFamily="34" charset="-120"/>
              </a:rPr>
              <a:t>Encryption</a:t>
            </a:r>
            <a:endParaRPr lang="en-US" sz="2050" dirty="0"/>
          </a:p>
        </p:txBody>
      </p:sp>
      <p:sp>
        <p:nvSpPr>
          <p:cNvPr id="9" name="Text 6"/>
          <p:cNvSpPr/>
          <p:nvPr/>
        </p:nvSpPr>
        <p:spPr>
          <a:xfrm>
            <a:off x="10227350" y="4067770"/>
            <a:ext cx="3614261" cy="360521"/>
          </a:xfrm>
          <a:prstGeom prst="rect">
            <a:avLst/>
          </a:prstGeom>
          <a:noFill/>
          <a:ln/>
        </p:spPr>
        <p:txBody>
          <a:bodyPr wrap="none" lIns="0" tIns="0" rIns="0" bIns="0" rtlCol="0" anchor="t"/>
          <a:lstStyle/>
          <a:p>
            <a:pPr algn="ctr" indent="0" marL="0">
              <a:lnSpc>
                <a:spcPts val="2800"/>
              </a:lnSpc>
              <a:buNone/>
            </a:pPr>
            <a:r>
              <a:rPr lang="en-US" sz="1750" dirty="0">
                <a:solidFill>
                  <a:srgbClr val="FFFFFF"/>
                </a:solidFill>
                <a:latin typeface="PT Sans" pitchFamily="34" charset="0"/>
                <a:ea typeface="PT Sans" pitchFamily="34" charset="-122"/>
                <a:cs typeface="PT Sans" pitchFamily="34" charset="-120"/>
              </a:rPr>
              <a:t>The program encrypts the input file.</a:t>
            </a:r>
            <a:endParaRPr lang="en-US" sz="1750" dirty="0"/>
          </a:p>
        </p:txBody>
      </p:sp>
      <p:sp>
        <p:nvSpPr>
          <p:cNvPr id="10" name="Text 7"/>
          <p:cNvSpPr/>
          <p:nvPr/>
        </p:nvSpPr>
        <p:spPr>
          <a:xfrm>
            <a:off x="6275189" y="5577602"/>
            <a:ext cx="3614142" cy="743783"/>
          </a:xfrm>
          <a:prstGeom prst="rect">
            <a:avLst/>
          </a:prstGeom>
          <a:noFill/>
          <a:ln/>
        </p:spPr>
        <p:txBody>
          <a:bodyPr wrap="none" lIns="0" tIns="0" rIns="0" bIns="0" rtlCol="0" anchor="t"/>
          <a:lstStyle/>
          <a:p>
            <a:pPr algn="ctr" indent="0" marL="0">
              <a:lnSpc>
                <a:spcPts val="5850"/>
              </a:lnSpc>
              <a:buNone/>
            </a:pPr>
            <a:r>
              <a:rPr lang="en-US" sz="5850" dirty="0">
                <a:solidFill>
                  <a:srgbClr val="DD785E"/>
                </a:solidFill>
                <a:latin typeface="Nunito Semi Bold" pitchFamily="34" charset="0"/>
                <a:ea typeface="Nunito Semi Bold" pitchFamily="34" charset="-122"/>
                <a:cs typeface="Nunito Semi Bold" pitchFamily="34" charset="-120"/>
              </a:rPr>
              <a:t>3</a:t>
            </a:r>
            <a:endParaRPr lang="en-US" sz="5850" dirty="0"/>
          </a:p>
        </p:txBody>
      </p:sp>
      <p:sp>
        <p:nvSpPr>
          <p:cNvPr id="11" name="Text 8"/>
          <p:cNvSpPr/>
          <p:nvPr/>
        </p:nvSpPr>
        <p:spPr>
          <a:xfrm>
            <a:off x="6756440" y="6602968"/>
            <a:ext cx="2651641" cy="331351"/>
          </a:xfrm>
          <a:prstGeom prst="rect">
            <a:avLst/>
          </a:prstGeom>
          <a:noFill/>
          <a:ln/>
        </p:spPr>
        <p:txBody>
          <a:bodyPr wrap="none" lIns="0" tIns="0" rIns="0" bIns="0" rtlCol="0" anchor="t"/>
          <a:lstStyle/>
          <a:p>
            <a:pPr algn="ctr" indent="0" marL="0">
              <a:lnSpc>
                <a:spcPts val="2600"/>
              </a:lnSpc>
              <a:buNone/>
            </a:pPr>
            <a:r>
              <a:rPr lang="en-US" sz="2050" dirty="0">
                <a:solidFill>
                  <a:srgbClr val="FFFFFF"/>
                </a:solidFill>
                <a:latin typeface="Nunito Semi Bold" pitchFamily="34" charset="0"/>
                <a:ea typeface="Nunito Semi Bold" pitchFamily="34" charset="-122"/>
                <a:cs typeface="Nunito Semi Bold" pitchFamily="34" charset="-120"/>
              </a:rPr>
              <a:t>Decryption</a:t>
            </a:r>
            <a:endParaRPr lang="en-US" sz="2050" dirty="0"/>
          </a:p>
        </p:txBody>
      </p:sp>
      <p:sp>
        <p:nvSpPr>
          <p:cNvPr id="12" name="Text 9"/>
          <p:cNvSpPr/>
          <p:nvPr/>
        </p:nvSpPr>
        <p:spPr>
          <a:xfrm>
            <a:off x="6275189" y="7069455"/>
            <a:ext cx="3614142" cy="360521"/>
          </a:xfrm>
          <a:prstGeom prst="rect">
            <a:avLst/>
          </a:prstGeom>
          <a:noFill/>
          <a:ln/>
        </p:spPr>
        <p:txBody>
          <a:bodyPr wrap="none" lIns="0" tIns="0" rIns="0" bIns="0" rtlCol="0" anchor="t"/>
          <a:lstStyle/>
          <a:p>
            <a:pPr algn="ctr" indent="0" marL="0">
              <a:lnSpc>
                <a:spcPts val="2800"/>
              </a:lnSpc>
              <a:buNone/>
            </a:pPr>
            <a:r>
              <a:rPr lang="en-US" sz="1750" dirty="0">
                <a:solidFill>
                  <a:srgbClr val="FFFFFF"/>
                </a:solidFill>
                <a:latin typeface="PT Sans" pitchFamily="34" charset="0"/>
                <a:ea typeface="PT Sans" pitchFamily="34" charset="-122"/>
                <a:cs typeface="PT Sans" pitchFamily="34" charset="-120"/>
              </a:rPr>
              <a:t>The encrypted file is then decrypted.</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2024-12-30T21:27:10Z</dcterms:created>
  <dcterms:modified xsi:type="dcterms:W3CDTF">2024-12-30T21:27:10Z</dcterms:modified>
</cp:coreProperties>
</file>